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304" r:id="rId7"/>
    <p:sldId id="259" r:id="rId8"/>
    <p:sldId id="260" r:id="rId9"/>
    <p:sldId id="261" r:id="rId10"/>
    <p:sldId id="262" r:id="rId11"/>
    <p:sldId id="305" r:id="rId12"/>
    <p:sldId id="263" r:id="rId13"/>
    <p:sldId id="264" r:id="rId14"/>
    <p:sldId id="265" r:id="rId15"/>
    <p:sldId id="266" r:id="rId16"/>
    <p:sldId id="267" r:id="rId17"/>
    <p:sldId id="306" r:id="rId18"/>
    <p:sldId id="268" r:id="rId19"/>
    <p:sldId id="269" r:id="rId20"/>
    <p:sldId id="270" r:id="rId21"/>
    <p:sldId id="271" r:id="rId22"/>
    <p:sldId id="272" r:id="rId23"/>
    <p:sldId id="273" r:id="rId24"/>
    <p:sldId id="274" r:id="rId25"/>
    <p:sldId id="307"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308" r:id="rId43"/>
    <p:sldId id="291" r:id="rId44"/>
    <p:sldId id="292" r:id="rId45"/>
    <p:sldId id="293" r:id="rId46"/>
    <p:sldId id="294" r:id="rId47"/>
    <p:sldId id="295" r:id="rId48"/>
    <p:sldId id="296" r:id="rId49"/>
    <p:sldId id="297" r:id="rId50"/>
    <p:sldId id="298" r:id="rId51"/>
    <p:sldId id="299" r:id="rId52"/>
    <p:sldId id="300" r:id="rId53"/>
    <p:sldId id="301" r:id="rId54"/>
    <p:sldId id="303" r:id="rId55"/>
    <p:sldId id="302" r:id="rId5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b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d949fbbc8?vop=1&amp;pid=65af3a8e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5_1#d949fbbc8.bracket?vop=1&amp;pid=65af3a8e5&amp;color=0,0,0&amp;vpa=4"/>
          <p:cNvSpPr/>
          <p:nvPr/>
        </p:nvSpPr>
        <p:spPr>
          <a:xfrm>
            <a:off x="64002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14_2#d949fbbc8.choices?vop=1&amp;pid=65af3a8e5&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dismiss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1800" dirty="0"/>
          </a:p>
        </p:txBody>
      </p:sp>
      <p:sp>
        <p:nvSpPr>
          <p:cNvPr id="5" name="QC_5_AS.16_1#d949fbbc8?vop=1&amp;pid=65af3a8e5&amp;color=0,0,0&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细节理解题。根据第一段内容以及第二段中的“To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research.”可知，作者等人进行了近10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年的研究是为了核实潜在的偏见。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887646ed8?vop=1&amp;pid=65af3a8e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8_1#887646ed8.bracket?vop=1&amp;pid=65af3a8e5&amp;color=0,0,0&amp;vpa=5"/>
          <p:cNvSpPr/>
          <p:nvPr/>
        </p:nvSpPr>
        <p:spPr>
          <a:xfrm>
            <a:off x="5434108"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17_2#887646ed8.choices?vop=1&amp;pid=65af3a8e5&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1800" dirty="0"/>
          </a:p>
        </p:txBody>
      </p:sp>
      <p:sp>
        <p:nvSpPr>
          <p:cNvPr id="5" name="QC_5_AS.19_1#887646ed8?vop=1&amp;pid=65af3a8e5&amp;color=0,0,0&amp;bbb=1&amp;hb=1"/>
          <p:cNvSpPr/>
          <p:nvPr/>
        </p:nvSpPr>
        <p:spPr>
          <a:xfrm>
            <a:off x="832104" y="231076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together.”可知，好感认知差距的一个影响是与他人互动的意愿低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3a8956b98?vop=1&amp;pid=65af3a8e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1_1#3a8956b98.bracket?vop=1&amp;pid=65af3a8e5&amp;color=0,0,0&amp;vpa=6"/>
          <p:cNvSpPr/>
          <p:nvPr/>
        </p:nvSpPr>
        <p:spPr>
          <a:xfrm>
            <a:off x="69336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20_2#3a8956b98.choices?vop=1&amp;pid=65af3a8e5&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646045" algn="l"/>
                <a:tab pos="5330190" algn="l"/>
                <a:tab pos="80016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summary.</a:t>
            </a:r>
            <a:endParaRPr lang="en-US" altLang="zh-CN" sz="1800" dirty="0"/>
          </a:p>
        </p:txBody>
      </p:sp>
      <p:sp>
        <p:nvSpPr>
          <p:cNvPr id="5" name="QC_5_AS.22_1#3a8956b98?vop=1&amp;pid=65af3a8e5&amp;color=0,0,0&amp;bbb=1&amp;hb=1"/>
          <p:cNvSpPr/>
          <p:nvPr/>
        </p:nvSpPr>
        <p:spPr>
          <a:xfrm>
            <a:off x="832104" y="1906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推理判断题。根据最后一段内容，尤其是“There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attention.”可知，作者给出了减少偏见的策略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，故可推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知作者在最后一段想要给出建议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a8b2797ca?vop=1&amp;pid=65af3a8e5&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4_1#a8b2797ca.bracket?vop=1&amp;pid=65af3a8e5&amp;color=0,0,0&amp;vpa=7"/>
          <p:cNvSpPr/>
          <p:nvPr/>
        </p:nvSpPr>
        <p:spPr>
          <a:xfrm>
            <a:off x="5511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23_2#a8b2797ca.choices?vop=1&amp;pid=65af3a8e5&amp;color=0,0,0&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endParaRPr lang="en-US" altLang="zh-CN" sz="1800" dirty="0"/>
          </a:p>
        </p:txBody>
      </p:sp>
      <p:sp>
        <p:nvSpPr>
          <p:cNvPr id="5" name="QC_5_AS.25_1#a8b2797ca?vop=1&amp;pid=65af3a8e5&amp;color=0,0,0&amp;bbb=1&amp;hb=1"/>
          <p:cNvSpPr/>
          <p:nvPr/>
        </p:nvSpPr>
        <p:spPr>
          <a:xfrm>
            <a:off x="832104" y="3141980"/>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主旨大意题。通读全文，尤其是第一段中的“Initial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，文章讨论了人们常常低估自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己在初次交谈中给对方留下的印象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，即存在“好感认知差距”，并提出了减少这种偏见感受的策略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章强调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：你不需要过分担心自己给别人的印象，因为别人可能比你想象的更喜欢你。由此可知，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人们可能比你想象的更喜欢你）最适合作本文的标题。故选C项。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b9aeb4f6?pid=27a5923a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4_BD.26_1#3d1ff15c0?vop=1&amp;pid=bb9aeb4f6&amp;color=0,0,0&amp;bbb=1&amp;hb=1"/>
          <p:cNvSpPr/>
          <p:nvPr/>
        </p:nvSpPr>
        <p:spPr>
          <a:xfrm>
            <a:off x="832104" y="1422400"/>
            <a:ext cx="10533888" cy="3771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主题：个人环保举措 | 词数：约288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重庆八中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electronically.</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note-taking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a:p>
            <a:pPr>
              <a:lnSpc>
                <a:spcPct val="150000"/>
              </a:lnSpc>
            </a:pPr>
            <a:endParaRPr lang="en-US" altLang="zh-CN" dirty="0"/>
          </a:p>
        </p:txBody>
      </p:sp>
      <p:sp>
        <p:nvSpPr>
          <p:cNvPr id="4" name="QM_4_AN.27_1#3d1ff15c0.blank?vop=1&amp;pid=bb9aeb4f6&amp;color=0,0,0&amp;vpa=8"/>
          <p:cNvSpPr/>
          <p:nvPr/>
        </p:nvSpPr>
        <p:spPr>
          <a:xfrm>
            <a:off x="1606010" y="34874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5" name="QM_4_AN.28_1#3d1ff15c0.blank?vop=1&amp;pid=bb9aeb4f6&amp;color=0,0,0&amp;vpa=9"/>
          <p:cNvSpPr/>
          <p:nvPr/>
        </p:nvSpPr>
        <p:spPr>
          <a:xfrm>
            <a:off x="2628360" y="43256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1#3d1ff15c0?vop=1&amp;pid=bb9aeb4f6&amp;color=0,0,0&amp;bbb=1&amp;hb=1"/>
          <p:cNvSpPr/>
          <p:nvPr/>
        </p:nvSpPr>
        <p:spPr>
          <a:xfrm>
            <a:off x="832104" y="1080000"/>
            <a:ext cx="10533888" cy="5089525"/>
          </a:xfrm>
          <a:prstGeom prst="rect">
            <a:avLst/>
          </a:prstGeom>
          <a:noFill/>
        </p:spPr>
        <p:txBody>
          <a:bodyPr wrap="none" lIns="0" tIns="0" rIns="0" bIns="0" rtlCol="0" anchor="t"/>
          <a:lstStyle/>
          <a:p>
            <a:pPr algn="l">
              <a:lnSpc>
                <a:spcPts val="27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curbside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a:t>
            </a:r>
            <a:endParaRPr lang="en-US" altLang="zh-CN" sz="1800" dirty="0"/>
          </a:p>
          <a:p>
            <a:pPr>
              <a:lnSpc>
                <a:spcPts val="27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endParaRPr lang="en-US" altLang="zh-CN" sz="1800" dirty="0"/>
          </a:p>
          <a:p>
            <a:pPr>
              <a:lnSpc>
                <a:spcPts val="27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greens.</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6.1</a:t>
            </a:r>
            <a:endParaRPr lang="en-US" altLang="zh-CN" dirty="0"/>
          </a:p>
        </p:txBody>
      </p:sp>
      <p:sp>
        <p:nvSpPr>
          <p:cNvPr id="3" name="QM_4_AN.29_1#3d1ff15c0.blank?vop=1&amp;pid=bb9aeb4f6&amp;color=0,0,0&amp;vpa=10"/>
          <p:cNvSpPr/>
          <p:nvPr/>
        </p:nvSpPr>
        <p:spPr>
          <a:xfrm>
            <a:off x="5644610" y="1735955"/>
            <a:ext cx="3317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M_4_AN.30_1#3d1ff15c0.blank?vop=1&amp;pid=bb9aeb4f6&amp;color=0,0,0&amp;vpa=11"/>
          <p:cNvSpPr/>
          <p:nvPr/>
        </p:nvSpPr>
        <p:spPr>
          <a:xfrm>
            <a:off x="2050510" y="2764655"/>
            <a:ext cx="3190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M_4_AN.31_1#3d1ff15c0.blank?vop=1&amp;pid=bb9aeb4f6&amp;color=0,0,0&amp;vpa=12"/>
          <p:cNvSpPr/>
          <p:nvPr/>
        </p:nvSpPr>
        <p:spPr>
          <a:xfrm>
            <a:off x="5117560" y="5829609"/>
            <a:ext cx="331788" cy="296990"/>
          </a:xfrm>
          <a:prstGeom prst="rect">
            <a:avLst/>
          </a:prstGeom>
          <a:noFill/>
        </p:spPr>
        <p:txBody>
          <a:bodyPr wrap="none" lIns="0" tIns="0" rIns="0" bIns="0" rtlCol="0" anchor="t"/>
          <a:lstStyle/>
          <a:p>
            <a:pPr algn="ctr">
              <a:lnSpc>
                <a:spcPts val="25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2_1#3d1ff15c0?vop=1&amp;pid=bb9aeb4f6&amp;color=0,0,0&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fancy.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4_EX.33_1#3d1ff15c0?vop=1&amp;pid=bb9aeb4f6&amp;color=0,0,0&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介绍了一些能够帮助环保的方法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4_1#3391b5885?vop=1&amp;pid=3d1ff15c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5_1#3391b5885.blank?vop=1&amp;pid=3d1ff15c0&amp;color=0,0,0&amp;vpa=13"/>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5_AS.36_1#3391b5885?vop=1&amp;pid=3d1ff15c0&amp;color=0,0,0&amp;bbb=1&amp;hb=1"/>
          <p:cNvSpPr/>
          <p:nvPr/>
        </p:nvSpPr>
        <p:spPr>
          <a:xfrm>
            <a:off x="832104" y="1490980"/>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根据小标题“Take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electronically.”以及下文“Use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，使用数字设备做笔记有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益处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，这是利用科技的表现，F项［为什么不利用生活在科技时代（的优势）呢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?］引出下文利用数字设备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做笔记的话题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，与下文衔接紧密。</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7_1#44a4b2760?vop=1&amp;pid=3d1ff15c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8_1#44a4b2760.blank?vop=1&amp;pid=3d1ff15c0&amp;color=0,0,0&amp;vpa=14"/>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5_AS.39_1#44a4b2760?vop=1&amp;pid=3d1ff15c0&amp;color=0,0,0&amp;bbb=1&amp;hb=1"/>
          <p:cNvSpPr/>
          <p:nvPr/>
        </p:nvSpPr>
        <p:spPr>
          <a:xfrm>
            <a:off x="832104" y="149098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.”建议购买经济实惠的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。D项（你不需要特别昂贵的东西）进一步说明做笔记不需要特别昂贵的设备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，与上文关于购买经济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实惠的设备的内容相呼应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0_1#f46521d66?vop=1&amp;pid=3d1ff15c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1_1#f46521d66.blank?vop=1&amp;pid=3d1ff15c0&amp;color=0,0,0&amp;vpa=15"/>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5_AS.42_1#f46521d66?vop=1&amp;pid=3d1ff15c0&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away?”提出了高中生扔掉的各种垃圾的数量的问题，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多得数不清!）对这个问题进行了回答，形象地说明了高中生丢弃的垃圾数量之多，符合语境。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27a5923aa.fixed?pid=a042ba6c2&amp;color=165,74,15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Unit8</a:t>
            </a:r>
            <a:endParaRPr lang="en-US" altLang="zh-CN" sz="5400" dirty="0"/>
          </a:p>
        </p:txBody>
      </p:sp>
      <p:sp>
        <p:nvSpPr>
          <p:cNvPr id="3" name="C_2_BD#27a5923aa.fixed?pid=a042ba6c2&amp;color=255,255,255&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单元上分</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3_1#b4411e5b2?vop=1&amp;pid=3d1ff15c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4_1#b4411e5b2.blank?vop=1&amp;pid=3d1ff15c0&amp;color=0,0,0&amp;vpa=16"/>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5_AS.45_1#b4411e5b2?vop=1&amp;pid=3d1ff15c0&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此空是段落小标题。根据下文“The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，该段主要讨论的是交通对环境的影响以及倡导使用可持续的交通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。B项（选择可持续的交通方式）准确地概括了段落主旨，适合作本段的小标题。</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6_1#eaaeefbb6?vop=1&amp;pid=3d1ff15c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7_1#eaaeefbb6.blank?vop=1&amp;pid=3d1ff15c0&amp;color=0,0,0&amp;vpa=17"/>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5_AS.48_1#eaaeefbb6?vop=1&amp;pid=3d1ff15c0&amp;color=0,0,0&amp;bbb=1&amp;hb=1"/>
          <p:cNvSpPr/>
          <p:nvPr/>
        </p:nvSpPr>
        <p:spPr>
          <a:xfrm>
            <a:off x="832104" y="149098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到鼓励自己种植水果和蔬菜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，G项（你甚至可以加入社区的园艺爱好者们来学习一些技巧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）进一步说明了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如果自己种植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，可以通过加入社区的园艺爱好者们来学习相关技巧，是对上文内容的延伸和补充，逻辑连贯。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4c7f55051?pid=27a5923a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4_BD.49_1#646231fa7?vop=1&amp;pid=4c7f55051&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体裁：议论文 | 主题：圆桌文化 | 词数：约243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广东阳山县南阳中学</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hide-and-seek.</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1800" dirty="0"/>
          </a:p>
          <a:p>
            <a:pPr>
              <a:lnSpc>
                <a:spcPct val="150000"/>
              </a:lnSpc>
            </a:pPr>
            <a:endParaRPr lang="en-US" altLang="zh-CN"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9_1#646231fa7?vop=1&amp;pid=4c7f55051&amp;color=0,0,0&amp;bbb=1&amp;hb=1"/>
          <p:cNvSpPr/>
          <p:nvPr/>
        </p:nvSpPr>
        <p:spPr>
          <a:xfrm>
            <a:off x="832104" y="1080000"/>
            <a:ext cx="10533888" cy="1612900"/>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（迁移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4_EX.50_1#646231fa7?vop=1&amp;pid=4c7f55051&amp;color=0,0,0&amp;bbb=1&amp;hb=1"/>
          <p:cNvSpPr/>
          <p:nvPr/>
        </p:nvSpPr>
        <p:spPr>
          <a:xfrm>
            <a:off x="832104" y="27317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本文是一篇议论文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文章主要论述了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圆桌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对于中国人的意义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它带给人们归属感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是中国人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情感的象征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1_1#622f2374e.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overestimate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co-operate</a:t>
            </a:r>
            <a:endParaRPr lang="en-US" altLang="zh-CN" sz="1800" dirty="0"/>
          </a:p>
        </p:txBody>
      </p:sp>
      <p:sp>
        <p:nvSpPr>
          <p:cNvPr id="3" name="QC_5_AN.52_1#622f2374e.bracket?vop=1&amp;pid=646231fa7&amp;color=0,0,0&amp;vpa=18"/>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53_1#622f2374e?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句意为：我小的时候，几乎每个传统节日我们全家都会聚在一起吃晚饭。根据下文的reunion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可知，“我”小的时候，家人在传统节日之时会团聚在一起。overestimate意为“高估”；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reunite意为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重聚”；repeat意为“重复”；co-operate意为“合作”。故选B项。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4_1#df285a6c8.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civilians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endParaRPr lang="en-US" altLang="zh-CN" sz="1800" dirty="0"/>
          </a:p>
        </p:txBody>
      </p:sp>
      <p:sp>
        <p:nvSpPr>
          <p:cNvPr id="3" name="QC_5_AN.55_1#df285a6c8.bracket?vop=1&amp;pid=646231fa7&amp;color=0,0,0&amp;vpa=19"/>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56_1#df285a6c8?vop=1&amp;pid=646231fa7&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句意为：当大人们在讨论一些我们无法理解的事情时，我们这些孩子就会玩捉迷藏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hide-and-seek”可知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，小孩子在玩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捉迷藏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，他们无法理解的事情应该是成年人谈论的。civilian意为“平民”；teacher意为“教师”；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成年人”；teenager意为“青少年”。故选C项。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7_1#b2dadea11.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endParaRPr lang="en-US" altLang="zh-CN" sz="1800" dirty="0"/>
          </a:p>
        </p:txBody>
      </p:sp>
      <p:sp>
        <p:nvSpPr>
          <p:cNvPr id="3" name="QC_5_AN.58_1#b2dadea11.bracket?vop=1&amp;pid=646231fa7&amp;color=0,0,0&amp;vpa=20"/>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59_1#b2dadea11?vop=1&amp;pid=646231fa7&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句意为：圆桌是我们家人团聚的一个象征，也是对家人的一种依恋。根据上文的“When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dinner.”和下文的a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feelings可知，“我”小的时候，几乎每个传统节日全家都会聚在一起吃晚饭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，说明圆桌是家人团聚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的象征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。symbol意为“象征”；schedule意为“日程表”；decoration意为“装饰品”；ceremony意为“仪式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0_1#f7ea83d31.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attachment</a:t>
            </a:r>
            <a:endParaRPr lang="en-US" altLang="zh-CN" sz="1800" dirty="0"/>
          </a:p>
        </p:txBody>
      </p:sp>
      <p:sp>
        <p:nvSpPr>
          <p:cNvPr id="3" name="QC_5_AN.61_1#f7ea83d31.bracket?vop=1&amp;pid=646231fa7&amp;color=0,0,0&amp;vpa=2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62_1#f7ea83d31?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句意见上一题解析。根据第一段中的“The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.”可知，“我”童年时代最深情的记忆是与圆桌有关的，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看得出圆桌象征着对家人的依恋之情。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意为“争论”；ambition意为“追求的目标”；achievement意为“成就”；attachment意为“依恋”。故选D项。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3_1#1591ad5bd.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endParaRPr lang="en-US" altLang="zh-CN" sz="1800" dirty="0"/>
          </a:p>
        </p:txBody>
      </p:sp>
      <p:sp>
        <p:nvSpPr>
          <p:cNvPr id="3" name="QC_5_AN.64_1#1591ad5bd.bracket?vop=1&amp;pid=646231fa7&amp;color=0,0,0&amp;vpa=22"/>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65_1#1591ad5bd?vop=1&amp;pid=646231fa7&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句意为：但事实上，在中国，几乎所有事情都可以在一张圆桌之上解决。根据上文的“The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table.”以及The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families可知，这里说的是圆桌。round意为“圆的”；new意为“新的”；long意为“长的”；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正方形的”。故选A项。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6_1#7a32885f4.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endParaRPr lang="en-US" altLang="zh-CN" sz="1800" dirty="0"/>
          </a:p>
        </p:txBody>
      </p:sp>
      <p:sp>
        <p:nvSpPr>
          <p:cNvPr id="3" name="QC_5_AN.67_1#7a32885f4.bracket?vop=1&amp;pid=646231fa7&amp;color=0,0,0&amp;vpa=23"/>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68_1#7a32885f4?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句意为：一对恩爱夫妻之间的结婚钟声（即婚礼）和商业伙伴之间的协定都可以在同一张圆桌上发生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据句中的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partners可知，商业伙伴之间的协定也能在圆桌上实现。dream意为“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梦想”；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意为“协定”；secret意为“秘密”；experiment意为“实验”。故选B项。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2c1a860a?pid=27a5923a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4_BD.1_1#ebe338d92?vop=1&amp;pid=72c1a860a&amp;color=0,0,0&amp;bbb=1&amp;hb=1"/>
          <p:cNvSpPr/>
          <p:nvPr/>
        </p:nvSpPr>
        <p:spPr>
          <a:xfrm>
            <a:off x="832104" y="1422400"/>
            <a:ext cx="10533888" cy="472440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主题：各国的龙 | 词数：约309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湖南师大附中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centimetres）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wingspan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fairground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100"/>
              </a:lnSpc>
            </a:pPr>
            <a:endParaRPr lang="en-US" altLang="zh-CN"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9_1#f6e3e178d.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Consequently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endParaRPr lang="en-US" altLang="zh-CN" sz="1800" dirty="0"/>
          </a:p>
        </p:txBody>
      </p:sp>
      <p:sp>
        <p:nvSpPr>
          <p:cNvPr id="3" name="QC_5_AN.70_1#f6e3e178d.bracket?vop=1&amp;pid=646231fa7&amp;color=0,0,0&amp;vpa=24"/>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71_1#f6e3e178d?vop=1&amp;pid=646231fa7&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句意为：因此，我开始想知道这张圆桌对我们来说意味着什么，它真正的意义开始展现在我面前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us可知，“我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”开始想知道这个圆桌对我们来说意味着什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，这是承接上文的“圆桌可以成就一对新人的婚姻和商业伙伴之间的协定”，前后为因果关系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“显然”；moreover意为“此外”；consequently意为“因此”；instead意为“相反”。故选C项。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2_1#525834150.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displayed</a:t>
            </a:r>
            <a:endParaRPr lang="en-US" altLang="zh-CN" sz="1800" dirty="0"/>
          </a:p>
        </p:txBody>
      </p:sp>
      <p:sp>
        <p:nvSpPr>
          <p:cNvPr id="3" name="QC_5_AN.73_1#525834150.bracket?vop=1&amp;pid=646231fa7&amp;color=0,0,0&amp;vpa=25"/>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74_1#525834150?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us可知，“我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”开始想知道这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个圆桌对我们来说意味着什么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，那么它的真正意义开始在“我”面前展现。explore意为“探索”；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扩大”；arrange意为“安排”；display意为“展示”。故选D项。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5_1#6aa6ecf30.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endParaRPr lang="en-US" altLang="zh-CN" sz="1800" dirty="0"/>
          </a:p>
        </p:txBody>
      </p:sp>
      <p:sp>
        <p:nvSpPr>
          <p:cNvPr id="3" name="QC_5_AN.76_1#6aa6ecf30.bracket?vop=1&amp;pid=646231fa7&amp;color=0,0,0&amp;vpa=26"/>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77_1#6aa6ecf30?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句意为：桌上的食物可能会随着时间变化。根据下文的but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圆桌背后的情感是不变的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，but表示转折，说明餐桌上的食物可能会随着时间变化。keep意为“保持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“变化”；sell意为“出售”；reduce意为“减少”。故选B项。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8_1#49a7b7b3a.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endParaRPr lang="en-US" altLang="zh-CN" sz="1800" dirty="0"/>
          </a:p>
        </p:txBody>
      </p:sp>
      <p:sp>
        <p:nvSpPr>
          <p:cNvPr id="3" name="QC_5_AN.79_1#49a7b7b3a.bracket?vop=1&amp;pid=646231fa7&amp;color=0,0,0&amp;vpa=27"/>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80_1#49a7b7b3a?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句意为：我们聚到一起的原因可能是不同的，但它背后的情感始终如一。根据but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same可知，圆桌背后的情感是不变的，but表示转折，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说明我们聚到一起的原因可能是不同的。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意为“不同的”；public意为“公开的”；typical意为“典型的”；contradictory意为“矛盾的”。故选A项。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1_1#ee1578163.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forbid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endParaRPr lang="en-US" altLang="zh-CN" sz="1800" dirty="0"/>
          </a:p>
        </p:txBody>
      </p:sp>
      <p:sp>
        <p:nvSpPr>
          <p:cNvPr id="3" name="QC_5_AN.82_1#ee1578163.bracket?vop=1&amp;pid=646231fa7&amp;color=0,0,0&amp;vpa=28"/>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83_1#ee1578163?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句意为：那就是我们对不同人的包容，或者接受不同的文化的意愿。根据上文的And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people可知，那就是我们对不同人的包容，因此我们对不同文化也要采取接受的态度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“转换”；predict意为“预测”；forbid意为“禁止”；accept意为“接受”。故选D项。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4_1#03715e927.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endParaRPr lang="en-US" altLang="zh-CN" sz="1800" dirty="0"/>
          </a:p>
        </p:txBody>
      </p:sp>
      <p:sp>
        <p:nvSpPr>
          <p:cNvPr id="3" name="QC_5_AN.85_1#03715e927.bracket?vop=1&amp;pid=646231fa7&amp;color=0,0,0&amp;vpa=29"/>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86_1#03715e927?vop=1&amp;pid=646231fa7&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句意为：在春节前不到两个月的时间里，一年一度的大规模迁移将在中国发生。根据上文的In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Festival并结合常识可知，中国每年春节前会有很多人长途跋涉，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回家团聚。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意为“一年一度的”；innovative意为“革新的”；harmonious意为“和谐的”；modern意为“现代的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7_1#d2514c609.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endParaRPr lang="en-US" altLang="zh-CN" sz="1800" dirty="0"/>
          </a:p>
        </p:txBody>
      </p:sp>
      <p:sp>
        <p:nvSpPr>
          <p:cNvPr id="3" name="QC_5_AN.88_1#d2514c609.bracket?vop=1&amp;pid=646231fa7&amp;color=0,0,0&amp;vpa=30"/>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89_1#d2514c609?vop=1&amp;pid=646231fa7&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句意为：驱使我们这样做的力量已经维持了中华文明数千年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，甚至我们国家的历史也一直是寻找或奔向我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们所属的圆桌的故事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。根据上文的“In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持续了数千年的中华文明驱使人们要回家过年。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意为“使相信”；assist意为“协助”；remind意为“提醒”；drive意为“驱使”。故选D项。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0_1#f4ff8e49f.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1800" dirty="0"/>
          </a:p>
        </p:txBody>
      </p:sp>
      <p:sp>
        <p:nvSpPr>
          <p:cNvPr id="3" name="QC_5_AN.91_1#f4ff8e49f.bracket?vop=1&amp;pid=646231fa7&amp;color=0,0,0&amp;vpa=3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92_1#f4ff8e49f?vop=1&amp;pid=646231fa7&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句意见上一题解析。根据下文的running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table可知，中国人每年要奔向圆桌来团聚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要先寻找那个圆桌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about意为“关心”；look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for意为“寻找”；figure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out意为“弄懂”；account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3_1#8e4098779.choices?vop=1&amp;pid=646231fa7&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endParaRPr lang="en-US" altLang="zh-CN" sz="1800" dirty="0"/>
          </a:p>
        </p:txBody>
      </p:sp>
      <p:sp>
        <p:nvSpPr>
          <p:cNvPr id="3" name="QC_5_AN.94_1#8e4098779.bracket?vop=1&amp;pid=646231fa7&amp;color=0,0,0&amp;vpa=32"/>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95_1#8e4098779?vop=1&amp;pid=646231fa7&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句意见第13题解析。根据下文的“The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.”可知，圆桌一直是也将永远是中国人情感的象征，圆桌让中国人有归属感，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我们属于那张圆桌。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to意为“适应”；apply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to意为“申请”；belong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to意为“属于”；contribute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有贡献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460c7161?pid=27a5923a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4_BD.96_1#3d3d5d398?vop=1&amp;pid=b460c7161&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主题：绿色生态屏障 | 词数：约231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辽宁沈阳五校</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期末联考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Taklimakan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encircled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sand-blocking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3,046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337,600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Taklimakan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（绿洲）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upwind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desertification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unfavourable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ceramics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pottery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100"/>
              </a:lnSpc>
            </a:pPr>
            <a:endParaRPr lang="en-US" altLang="zh-CN" dirty="0"/>
          </a:p>
        </p:txBody>
      </p:sp>
      <p:sp>
        <p:nvSpPr>
          <p:cNvPr id="4" name="QM_4_AN.97_1#3d3d5d398.blank?vop=1&amp;pid=b460c7161&amp;color=0,0,0&amp;vpa=33&amp;bbb=1"/>
          <p:cNvSpPr/>
          <p:nvPr/>
        </p:nvSpPr>
        <p:spPr>
          <a:xfrm>
            <a:off x="5006816" y="2649220"/>
            <a:ext cx="750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whose</a:t>
            </a:r>
            <a:endParaRPr lang="en-US" altLang="zh-CN" dirty="0"/>
          </a:p>
        </p:txBody>
      </p:sp>
      <p:sp>
        <p:nvSpPr>
          <p:cNvPr id="5" name="QM_4_AN.98_1#3d3d5d398.blank?vop=1&amp;pid=b460c7161&amp;color=0,0,0&amp;vpa=34&amp;bbb=1"/>
          <p:cNvSpPr/>
          <p:nvPr/>
        </p:nvSpPr>
        <p:spPr>
          <a:xfrm>
            <a:off x="9489915" y="2636520"/>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marking</a:t>
            </a:r>
            <a:endParaRPr lang="en-US" altLang="zh-CN" dirty="0"/>
          </a:p>
        </p:txBody>
      </p:sp>
      <p:sp>
        <p:nvSpPr>
          <p:cNvPr id="6" name="QM_4_AN.99_1#3d3d5d398.blank?vop=1&amp;pid=b460c7161&amp;color=0,0,0&amp;vpa=35&amp;bbb=1"/>
          <p:cNvSpPr/>
          <p:nvPr/>
        </p:nvSpPr>
        <p:spPr>
          <a:xfrm>
            <a:off x="850360" y="3893820"/>
            <a:ext cx="1284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increasingly</a:t>
            </a:r>
            <a:endParaRPr lang="en-US" altLang="zh-CN" dirty="0"/>
          </a:p>
        </p:txBody>
      </p:sp>
      <p:sp>
        <p:nvSpPr>
          <p:cNvPr id="7" name="QM_4_AN.100_1#3d3d5d398.blank?vop=1&amp;pid=b460c7161&amp;color=0,0,0&amp;vpa=36&amp;bbb=1"/>
          <p:cNvSpPr/>
          <p:nvPr/>
        </p:nvSpPr>
        <p:spPr>
          <a:xfrm>
            <a:off x="6872384" y="4732020"/>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8" name="QM_4_AN.101_1#3d3d5d398.blank?vop=1&amp;pid=b460c7161&amp;color=0,0,0&amp;vpa=37&amp;bbb=1"/>
          <p:cNvSpPr/>
          <p:nvPr/>
        </p:nvSpPr>
        <p:spPr>
          <a:xfrm>
            <a:off x="8155274" y="5163820"/>
            <a:ext cx="1754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made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ebe338d92?vop=1&amp;pid=72c1a860a&amp;color=0,0,0&amp;bbb=1&amp;hb=1"/>
          <p:cNvSpPr/>
          <p:nvPr/>
        </p:nvSpPr>
        <p:spPr>
          <a:xfrm>
            <a:off x="832104" y="1080000"/>
            <a:ext cx="10533888" cy="4737100"/>
          </a:xfrm>
          <a:prstGeom prst="rect">
            <a:avLst/>
          </a:prstGeom>
          <a:noFill/>
        </p:spPr>
        <p:txBody>
          <a:bodyPr wrap="none" lIns="0" tIns="0" rIns="0" bIns="0" rtlCol="0" anchor="t"/>
          <a:lstStyle/>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ragons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souvenir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Arthur's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Labyrinth,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endParaRPr lang="en-US" altLang="zh-CN" sz="1800" dirty="0"/>
          </a:p>
          <a:p>
            <a:pPr>
              <a:lnSpc>
                <a:spcPts val="29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figurehead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艏饰像）</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endParaRPr lang="en-US" altLang="zh-CN" sz="1800" dirty="0"/>
          </a:p>
          <a:p>
            <a:pPr>
              <a:lnSpc>
                <a:spcPts val="29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fearful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#6.1</a:t>
            </a:r>
            <a:endParaRPr lang="en-US" altLang="zh-CN" dirty="0"/>
          </a:p>
        </p:txBody>
      </p:sp>
      <p:sp>
        <p:nvSpPr>
          <p:cNvPr id="3" name="QM_4_EX.2_1#ebe338d92?vop=1&amp;pid=72c1a860a&amp;color=0,0,0&amp;bbb=1"/>
          <p:cNvSpPr/>
          <p:nvPr/>
        </p:nvSpPr>
        <p:spPr>
          <a:xfrm>
            <a:off x="832104" y="5796280"/>
            <a:ext cx="10533888" cy="322580"/>
          </a:xfrm>
          <a:prstGeom prst="rect">
            <a:avLst/>
          </a:prstGeom>
          <a:noFill/>
        </p:spPr>
        <p:txBody>
          <a:bodyPr wrap="none" lIns="0" tIns="0" rIns="0" bIns="0" rtlCol="0" anchor="t"/>
          <a:lstStyle/>
          <a:p>
            <a:pPr algn="l">
              <a:lnSpc>
                <a:spcPts val="2800"/>
              </a:lnSpc>
            </a:pPr>
            <a:r>
              <a:rPr lang="en-US" altLang="zh-CN" sz="1800" b="1"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文章主要介绍了法国</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威尔士</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挪威和不丹与龙相关的特色景点和文化元素</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5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6_1#3d3d5d398?vop=1&amp;pid=b460c7161&amp;color=0,0,0&amp;bbb=1&amp;hb=1"/>
          <p:cNvSpPr/>
          <p:nvPr/>
        </p:nvSpPr>
        <p:spPr>
          <a:xfrm>
            <a:off x="832104" y="1080000"/>
            <a:ext cx="10533888" cy="3701669"/>
          </a:xfrm>
          <a:prstGeom prst="rect">
            <a:avLst/>
          </a:prstGeom>
          <a:noFill/>
        </p:spPr>
        <p:txBody>
          <a:bodyPr wrap="none" lIns="0" tIns="0" rIns="0" bIns="0" rtlCol="0" anchor="t"/>
          <a:lstStyle/>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Xinjiang's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governance.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capabilities.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234,000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safeguard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sandstorms,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4_EX.107_1#3d3d5d398?vop=1&amp;pid=b460c7161&amp;color=0,0,0&amp;bbb=1"/>
          <p:cNvSpPr/>
          <p:nvPr/>
        </p:nvSpPr>
        <p:spPr>
          <a:xfrm>
            <a:off x="832104" y="4777486"/>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文章主要讲述了中国在塔克拉玛干沙漠周围建成的绿色生态屏障及其意义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4_AN.102_1#3d3d5d398.blank?vop=1&amp;pid=b460c7161&amp;color=0,0,0&amp;vpa=38&amp;bbb=1"/>
          <p:cNvSpPr/>
          <p:nvPr/>
        </p:nvSpPr>
        <p:spPr>
          <a:xfrm>
            <a:off x="4412710" y="1049520"/>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5" name="QM_4_AN.103_1#3d3d5d398.blank?vop=1&amp;pid=b460c7161&amp;color=0,0,0&amp;vpa=39&amp;bbb=1"/>
          <p:cNvSpPr/>
          <p:nvPr/>
        </p:nvSpPr>
        <p:spPr>
          <a:xfrm>
            <a:off x="4336510" y="23068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6" name="QM_4_AN.104_1#3d3d5d398.blank?vop=1&amp;pid=b460c7161&amp;color=0,0,0&amp;vpa=40&amp;bbb=1"/>
          <p:cNvSpPr/>
          <p:nvPr/>
        </p:nvSpPr>
        <p:spPr>
          <a:xfrm>
            <a:off x="5189061" y="2725920"/>
            <a:ext cx="1081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restore</a:t>
            </a:r>
            <a:endParaRPr lang="en-US" altLang="zh-CN" dirty="0"/>
          </a:p>
        </p:txBody>
      </p:sp>
      <p:sp>
        <p:nvSpPr>
          <p:cNvPr id="7" name="QM_4_AN.105_1#3d3d5d398.blank?vop=1&amp;pid=b460c7161&amp;color=0,0,0&amp;vpa=41&amp;bbb=1"/>
          <p:cNvSpPr/>
          <p:nvPr/>
        </p:nvSpPr>
        <p:spPr>
          <a:xfrm>
            <a:off x="850360" y="3564120"/>
            <a:ext cx="1182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sustainable</a:t>
            </a:r>
            <a:endParaRPr lang="en-US" altLang="zh-CN" dirty="0"/>
          </a:p>
        </p:txBody>
      </p:sp>
      <p:sp>
        <p:nvSpPr>
          <p:cNvPr id="8" name="QM_4_AN.106_1#3d3d5d398.blank?vop=1&amp;pid=b460c7161&amp;color=0,0,0&amp;vpa=42&amp;bbb=1"/>
          <p:cNvSpPr/>
          <p:nvPr/>
        </p:nvSpPr>
        <p:spPr>
          <a:xfrm>
            <a:off x="1783810" y="3983220"/>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troubled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bg/>
                                          </p:spTgt>
                                        </p:tgtEl>
                                        <p:attrNameLst>
                                          <p:attrName>style.visibility</p:attrName>
                                        </p:attrNameLst>
                                      </p:cBhvr>
                                      <p:to>
                                        <p:strVal val="visible"/>
                                      </p:to>
                                    </p:set>
                                    <p:anim calcmode="lin" valueType="num">
                                      <p:cBhvr additive="base">
                                        <p:cTn id="5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3">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 calcmode="lin" valueType="num">
                                      <p:cBhvr additive="base">
                                        <p:cTn id="6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8_1#331a6c6d8?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5_AN.109_1#331a6c6d8.blank?vop=1&amp;pid=3d3d5d398&amp;color=0,0,0&amp;vpa=43&amp;bbb=1"/>
          <p:cNvSpPr/>
          <p:nvPr/>
        </p:nvSpPr>
        <p:spPr>
          <a:xfrm>
            <a:off x="1066260" y="1037082"/>
            <a:ext cx="750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whose</a:t>
            </a:r>
            <a:endParaRPr lang="en-US" altLang="zh-CN" dirty="0"/>
          </a:p>
        </p:txBody>
      </p:sp>
      <p:sp>
        <p:nvSpPr>
          <p:cNvPr id="4" name="QB_5_AS.110_1#331a6c6d8?vop=1&amp;pid=3d3d5d39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句意为：被称为“死亡之海”的塔克拉玛干沙漠，如今已被最长的防沙绿色生态屏障完全包围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，其长度达到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3,046千米，这标志着40多年来将沙漠扩张控制在安全区内的工作已经完成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，先行词为barrier，关系词在从句中作定语，应用关系代词whose引导。</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1_1#46f950d3c?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5_AN.112_1#46f950d3c.blank?vop=1&amp;pid=3d3d5d398&amp;color=0,0,0&amp;vpa=44&amp;bbb=1"/>
          <p:cNvSpPr/>
          <p:nvPr/>
        </p:nvSpPr>
        <p:spPr>
          <a:xfrm>
            <a:off x="1028160" y="1024382"/>
            <a:ext cx="928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marking</a:t>
            </a:r>
            <a:endParaRPr lang="en-US" altLang="zh-CN" dirty="0"/>
          </a:p>
        </p:txBody>
      </p:sp>
      <p:sp>
        <p:nvSpPr>
          <p:cNvPr id="4" name="QB_5_AS.113_1#46f950d3c?vop=1&amp;pid=3d3d5d398&amp;color=0,0,0&amp;bbb=1&amp;hb=1"/>
          <p:cNvSpPr/>
          <p:nvPr/>
        </p:nvSpPr>
        <p:spPr>
          <a:xfrm>
            <a:off x="832104" y="1490980"/>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句意见上一题解析。本句已有谓语has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encircled，设空处与谓语之间无连词连接，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应用非谓语形式；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结合句意可知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，此处表示一种自然而然的结果，应用现在分词作结果状语。</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4_1#19690642c?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5_AN.115_1#19690642c.blank?vop=1&amp;pid=3d3d5d398&amp;color=0,0,0&amp;vpa=45&amp;bbb=1"/>
          <p:cNvSpPr/>
          <p:nvPr/>
        </p:nvSpPr>
        <p:spPr>
          <a:xfrm>
            <a:off x="1078960" y="1024382"/>
            <a:ext cx="1284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increasingly</a:t>
            </a:r>
            <a:endParaRPr lang="en-US" altLang="zh-CN" dirty="0"/>
          </a:p>
        </p:txBody>
      </p:sp>
      <p:sp>
        <p:nvSpPr>
          <p:cNvPr id="4" name="QB_5_AS.116_1#19690642c?vop=1&amp;pid=3d3d5d39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句意为：塔克拉玛干沙漠面积为33.76万平方千米，是中国最大的沙漠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，对周边绿洲构成了日益惊人的威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，是我国沙尘暴的重要来源和上风区。设空处修饰形容词alarming，应用副词作状语，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日益；越来越多地”。</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7_1#a15745c74?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5_AN.118_1#a15745c74.blank?vop=1&amp;pid=3d3d5d398&amp;color=0,0,0&amp;vpa=46&amp;bbb=1"/>
          <p:cNvSpPr/>
          <p:nvPr/>
        </p:nvSpPr>
        <p:spPr>
          <a:xfrm>
            <a:off x="1040860" y="1024382"/>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4" name="QB_5_AS.119_1#a15745c74?vop=1&amp;pid=3d3d5d39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句意为：为了对抗沙漠化，减轻流沙和沙尘暴对附近居民的不利影响，“绿色长城”逐渐形成。短语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on/upon意为“对</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的影响”。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0_1#0fe8a8824?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800" dirty="0"/>
          </a:p>
        </p:txBody>
      </p:sp>
      <p:sp>
        <p:nvSpPr>
          <p:cNvPr id="3" name="QB_5_AN.121_1#0fe8a8824.blank?vop=1&amp;pid=3d3d5d398&amp;color=0,0,0&amp;vpa=47&amp;bbb=1"/>
          <p:cNvSpPr/>
          <p:nvPr/>
        </p:nvSpPr>
        <p:spPr>
          <a:xfrm>
            <a:off x="1078960" y="1037082"/>
            <a:ext cx="1754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made</a:t>
            </a:r>
            <a:endParaRPr lang="en-US" altLang="zh-CN" dirty="0"/>
          </a:p>
        </p:txBody>
      </p:sp>
      <p:sp>
        <p:nvSpPr>
          <p:cNvPr id="4" name="QB_5_AS.122_1#0fe8a8824?vop=1&amp;pid=3d3d5d39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句意为：到目前为止，沿着绿化带，各方还努力推动与沙子有关的产业的发展，如陶瓷和陶器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。根据时间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状语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far可知，此处时态应用现在完成时；主语efforts和make之间为被动关系，应用被动语态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，助动词应用have。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3_1#8d5e4d03d?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5_AN.124_1#8d5e4d03d.blank?vop=1&amp;pid=3d3d5d398&amp;color=0,0,0&amp;vpa=48&amp;bbb=1"/>
          <p:cNvSpPr/>
          <p:nvPr/>
        </p:nvSpPr>
        <p:spPr>
          <a:xfrm>
            <a:off x="1078960" y="1037082"/>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4" name="QB_5_AS.125_1#8d5e4d03d?vop=1&amp;pid=3d3d5d398&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句意为：绿化带不仅起到了一道生态屏障的作用，还稳定了农业，促进了新疆的经济发展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，突出了中国在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生态治理方面的技术和组织实力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。此处泛指“一道生态屏障”，且ecological的发音以元音音素开头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定冠词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6_1#796219613?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5_AN.127_1#796219613.blank?vop=1&amp;pid=3d3d5d398&amp;color=0,0,0&amp;vpa=49&amp;bbb=1"/>
          <p:cNvSpPr/>
          <p:nvPr/>
        </p:nvSpPr>
        <p:spPr>
          <a:xfrm>
            <a:off x="10789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4" name="QB_5_AS.128_1#796219613?vop=1&amp;pid=3d3d5d39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句意为：这是通过技术创新和组织能力所能取得的成就的光辉典范。本空引导宾语从句，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从句缺少主语，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的东西”，应用连接代词what引导。</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9_1#ae1f172c4?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5_AN.130_1#ae1f172c4.blank?vop=1&amp;pid=3d3d5d398&amp;color=0,0,0&amp;vpa=50&amp;bbb=1"/>
          <p:cNvSpPr/>
          <p:nvPr/>
        </p:nvSpPr>
        <p:spPr>
          <a:xfrm>
            <a:off x="1066260" y="1037082"/>
            <a:ext cx="10810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restore</a:t>
            </a:r>
            <a:endParaRPr lang="en-US" altLang="zh-CN" dirty="0"/>
          </a:p>
        </p:txBody>
      </p:sp>
      <p:sp>
        <p:nvSpPr>
          <p:cNvPr id="4" name="QB_5_AS.131_1#ae1f172c4?vop=1&amp;pid=3d3d5d398&amp;color=0,0,0&amp;bbb=1&amp;hb=1"/>
          <p:cNvSpPr/>
          <p:nvPr/>
        </p:nvSpPr>
        <p:spPr>
          <a:xfrm>
            <a:off x="832104" y="1490980"/>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句意为：这个仍在进行的计划的目标是到2030年恢复大约23.4万平方千米的退化土地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，这一计划将保护环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，促进区域可持续发展。此处应用不定式作后置定语，表示该动作还未发生。</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2_1#e453fad5c?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3" name="QB_5_AN.133_1#e453fad5c.blank?vop=1&amp;pid=3d3d5d398&amp;color=0,0,0&amp;vpa=51&amp;bbb=1"/>
          <p:cNvSpPr/>
          <p:nvPr/>
        </p:nvSpPr>
        <p:spPr>
          <a:xfrm>
            <a:off x="1078960" y="1037082"/>
            <a:ext cx="1182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sustainable</a:t>
            </a:r>
            <a:endParaRPr lang="en-US" altLang="zh-CN" dirty="0"/>
          </a:p>
        </p:txBody>
      </p:sp>
      <p:sp>
        <p:nvSpPr>
          <p:cNvPr id="4" name="QB_5_AS.134_1#e453fad5c?vop=1&amp;pid=3d3d5d398&amp;color=0,0,0&amp;bbb=1"/>
          <p:cNvSpPr/>
          <p:nvPr/>
        </p:nvSpPr>
        <p:spPr>
          <a:xfrm>
            <a:off x="832104" y="1446975"/>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句意见上一题解析。设空处修饰名词development，应用形容词作定语，sustainable意为“可持续的”。</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2b1239bcb?vop=1&amp;pid=ebe338d9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4_1#2b1239bcb.bracket?vop=1&amp;pid=ebe338d92&amp;color=0,0,0&amp;vpa=1"/>
          <p:cNvSpPr/>
          <p:nvPr/>
        </p:nvSpPr>
        <p:spPr>
          <a:xfrm>
            <a:off x="5676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3_2#2b1239bcb.choices?vop=1&amp;pid=ebe338d92&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1800" dirty="0"/>
          </a:p>
        </p:txBody>
      </p:sp>
      <p:sp>
        <p:nvSpPr>
          <p:cNvPr id="5" name="QC_5_AS.5_1#2b1239bcb?vop=1&amp;pid=ebe338d92&amp;color=0,0,0&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细节理解题。根据France部分中的“The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creature.”可知，加来的龙是露天游乐场里的一个机械奇迹，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它是为娱乐而设计的。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5_1#55a944dbe?vop=1&amp;pid=3d3d5d398&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5_AN.136_1#55a944dbe.blank?vop=1&amp;pid=3d3d5d398&amp;color=0,0,0&amp;vpa=52&amp;bbb=1"/>
          <p:cNvSpPr/>
          <p:nvPr/>
        </p:nvSpPr>
        <p:spPr>
          <a:xfrm>
            <a:off x="1142460" y="1037082"/>
            <a:ext cx="928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troubled</a:t>
            </a:r>
            <a:endParaRPr lang="en-US" altLang="zh-CN" dirty="0"/>
          </a:p>
        </p:txBody>
      </p:sp>
      <p:sp>
        <p:nvSpPr>
          <p:cNvPr id="4" name="QB_5_AS.137_1#55a944dbe?vop=1&amp;pid=3d3d5d398&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句意为：随着绿色屏障的成功建成，这个曾经饱受严重沙尘暴困扰的地区将重新焕发生机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，迎来充满活力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的生态系统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。此处应用非谓语动词作定语，trouble与this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region之间是逻辑上的被动关系，应用过去分词。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49ac6237?pid=27a5923a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a:t>
            </a:r>
            <a:endParaRPr lang="en-US" altLang="zh-CN" sz="2200" dirty="0"/>
          </a:p>
        </p:txBody>
      </p:sp>
      <p:sp>
        <p:nvSpPr>
          <p:cNvPr id="3" name="QO_4_BD.138_1#4857677e4?vop=1&amp;pid=249ac6237&amp;color=0,0,0&amp;bbb=1&amp;hb=1"/>
          <p:cNvSpPr/>
          <p:nvPr/>
        </p:nvSpPr>
        <p:spPr>
          <a:xfrm>
            <a:off x="832104" y="1422400"/>
            <a:ext cx="10533888" cy="45421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江西宜春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2025</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期末</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假定你是高二学生李华，你校于上周五在学校礼堂成功举办了“校园经典诵读活</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”。请你为校英语报写一篇短文报道此次活动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，内容包括：</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.活动的目的；</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.活动的时间、地点和内容；</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.活动的反响。</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.可以适当增加细节，以使行文连贯。</a:t>
            </a:r>
            <a:endParaRPr lang="en-US" altLang="zh-CN" sz="1800" dirty="0"/>
          </a:p>
          <a:p>
            <a:pPr algn="ct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Recitation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endParaRPr lang="en-US" altLang="zh-CN" sz="1800" b="1" dirty="0"/>
          </a:p>
          <a:p>
            <a:pPr>
              <a:lnSpc>
                <a:spcPts val="3300"/>
              </a:lnSpc>
            </a:pP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180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a:t>
            </a:r>
            <a:endParaRPr lang="en-US" altLang="zh-CN" sz="1800" dirty="0"/>
          </a:p>
          <a:p>
            <a:pPr algn="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Union</a:t>
            </a:r>
            <a:endParaRPr lang="en-US" altLang="zh-CN" dirty="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40_1#4857677e4?vop=1&amp;pid=249ac6237&amp;color=0,0,0&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p:txBody>
      </p:sp>
      <p:pic>
        <p:nvPicPr>
          <p:cNvPr id="3" name="QO_4_AS.140_2#4857677e4?vop=1&amp;pid=249ac6237&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55925" y="1574800"/>
            <a:ext cx="6635750" cy="347345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39_1#4857677e4?vop=1&amp;pid=249ac6237&amp;color=0,0,0&amp;bt=1&amp;bbb=1&amp;hb=1"/>
          <p:cNvSpPr/>
          <p:nvPr/>
        </p:nvSpPr>
        <p:spPr>
          <a:xfrm>
            <a:off x="832104" y="1080000"/>
            <a:ext cx="10533888" cy="4935855"/>
          </a:xfrm>
          <a:prstGeom prst="rect">
            <a:avLst/>
          </a:prstGeom>
          <a:noFill/>
        </p:spPr>
        <p:txBody>
          <a:bodyPr wrap="none" lIns="0" tIns="0" rIns="0" bIns="0" rtlCol="0" anchor="t"/>
          <a:lstStyle/>
          <a:p>
            <a:pPr algn="l">
              <a:lnSpc>
                <a:spcPts val="28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gn="ctr">
              <a:lnSpc>
                <a:spcPts val="2800"/>
              </a:lnSpc>
            </a:pPr>
            <a:r>
              <a:rPr lang="en-US" altLang="zh-CN"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Campus</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Classic</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Recitation</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Activity</a:t>
            </a:r>
            <a:endParaRPr lang="en-US" altLang="zh-CN" sz="1800" dirty="0"/>
          </a:p>
          <a:p>
            <a:pPr>
              <a:lnSpc>
                <a:spcPts val="28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Last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Friday,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school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successfully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Classic</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Recitation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school</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lecture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hall.</a:t>
            </a:r>
            <a:endParaRPr lang="en-US" altLang="zh-CN" sz="1800" dirty="0"/>
          </a:p>
          <a:p>
            <a:pPr>
              <a:lnSpc>
                <a:spcPts val="28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aimed</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promote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students'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appreciation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classic</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literature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improve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language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skills</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.During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students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different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grades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took</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turns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stage</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reciting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classic</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poems</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essays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both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Chinese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English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passion</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现在分词短语作伴随状语）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wonderful </a:t>
            </a:r>
            <a:endPar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28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performances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brought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beauty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classics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1"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life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28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received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enthusiastic</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response.Students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1" i="0" u="wavy"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1" i="0" u="wavy"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deeper</a:t>
            </a:r>
            <a:r>
              <a:rPr lang="en-US" altLang="zh-CN" sz="1800" b="1" i="0" u="wavy">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understanding</a:t>
            </a:r>
            <a:r>
              <a:rPr lang="en-US" altLang="zh-CN" sz="1800" b="1" i="0" u="wavy">
                <a:solidFill>
                  <a:srgbClr val="00A0AF"/>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u="wavy">
              <a:solidFill>
                <a:srgbClr val="00A0AF"/>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1" i="0" u="wavy"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classics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also</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wereinspired</a:t>
            </a:r>
            <a:r>
              <a:rPr lang="en-US" altLang="zh-CN" sz="1800" b="1" i="0" u="wavy">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1" i="0" u="wavy"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explore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more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literary</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works</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省略that的宾语从句；其中含not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only</a:t>
            </a:r>
            <a:endPar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2800"/>
              </a:lnSpc>
            </a:pP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also</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结构</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hoped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more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activities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will</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held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future</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hoped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句型，It</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作形式主语，that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引导的从句作真正的主语）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gn="r">
              <a:lnSpc>
                <a:spcPts val="27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Students'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Union</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_1#4312cba00?vop=1&amp;pid=ebe338d9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7_1#4312cba00.bracket?vop=1&amp;pid=ebe338d92&amp;color=0,0,0&amp;vpa=2"/>
          <p:cNvSpPr/>
          <p:nvPr/>
        </p:nvSpPr>
        <p:spPr>
          <a:xfrm>
            <a:off x="7004272"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BD.6_2#4312cba00.choices?vop=1&amp;pid=ebe338d92&amp;color=0,0,0&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anthems.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endParaRPr lang="en-US" altLang="zh-CN" sz="1800" dirty="0"/>
          </a:p>
        </p:txBody>
      </p:sp>
      <p:sp>
        <p:nvSpPr>
          <p:cNvPr id="5" name="QC_5_AS.8_1#4312cba00?vop=1&amp;pid=ebe338d92&amp;color=0,0,0&amp;bbb=1&amp;hb=1"/>
          <p:cNvSpPr/>
          <p:nvPr/>
        </p:nvSpPr>
        <p:spPr>
          <a:xfrm>
            <a:off x="832104" y="231076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细节理解题。根据Wales部分中的“Dragons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souvenir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anthem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flag.”可知，这两个国家关于龙的共同点是它们的国旗上都有龙。故选A项。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aecbba20d?vop=1&amp;pid=ebe338d92&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0_1#aecbba20d.bracket?vop=1&amp;pid=ebe338d92&amp;color=0,0,0&amp;vpa=3"/>
          <p:cNvSpPr/>
          <p:nvPr/>
        </p:nvSpPr>
        <p:spPr>
          <a:xfrm>
            <a:off x="7416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9_2#aecbba20d.choices?vop=1&amp;pid=ebe338d92&amp;color=0,0,0&amp;bbb=1"/>
          <p:cNvSpPr/>
          <p:nvPr/>
        </p:nvSpPr>
        <p:spPr>
          <a:xfrm>
            <a:off x="832104" y="1485963"/>
            <a:ext cx="10533888" cy="360680"/>
          </a:xfrm>
          <a:prstGeom prst="rect">
            <a:avLst/>
          </a:prstGeom>
          <a:noFill/>
        </p:spPr>
        <p:txBody>
          <a:bodyPr wrap="none" lIns="0" tIns="0" rIns="0" bIns="0" rtlCol="0" anchor="t"/>
          <a:lstStyle/>
          <a:p>
            <a:pPr>
              <a:lnSpc>
                <a:spcPts val="3200"/>
              </a:lnSpc>
              <a:tabLst>
                <a:tab pos="2687320" algn="l"/>
                <a:tab pos="5273040" algn="l"/>
                <a:tab pos="80238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a:t>
            </a:r>
            <a:endParaRPr lang="en-US" altLang="zh-CN" sz="1800" dirty="0"/>
          </a:p>
        </p:txBody>
      </p:sp>
      <p:sp>
        <p:nvSpPr>
          <p:cNvPr id="5" name="QC_5_AS.11_1#aecbba20d?vop=1&amp;pid=ebe338d92&amp;color=0,0,0&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细节理解题。根据Bhutan部分中的“The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roar.”可知，不丹将龙和自然现象联系到一起。故选D项。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71007443?pid=27a5923aa&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4_BD.12_1#65af3a8e5?vop=1&amp;pid=771007443&amp;color=0,0,0&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主题：好感认知差距 | 词数：约348 | 难度：较难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福建福州三中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endParaRPr lang="en-US" altLang="zh-CN" sz="1800" dirty="0"/>
          </a:p>
          <a:p>
            <a:pPr>
              <a:lnSpc>
                <a:spcPct val="150000"/>
              </a:lnSpc>
            </a:pP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1#65af3a8e5?vop=1&amp;pid=771007443&amp;color=0,0,0&amp;bbb=1&amp;hb=1"/>
          <p:cNvSpPr/>
          <p:nvPr/>
        </p:nvSpPr>
        <p:spPr>
          <a:xfrm>
            <a:off x="832104" y="1080000"/>
            <a:ext cx="10533888" cy="4746625"/>
          </a:xfrm>
          <a:prstGeom prst="rect">
            <a:avLst/>
          </a:prstGeom>
          <a:noFill/>
        </p:spPr>
        <p:txBody>
          <a:bodyPr wrap="none" lIns="0" tIns="0" rIns="0" bIns="0" rtlCol="0" anchor="t"/>
          <a:lstStyle/>
          <a:p>
            <a:pPr algn="l">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（偏见）</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co-workers,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genuinely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zero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4_EX.13_1#65af3a8e5?vop=1&amp;pid=771007443&amp;color=0,0,0&amp;bbb=1"/>
          <p:cNvSpPr/>
          <p:nvPr/>
        </p:nvSpPr>
        <p:spPr>
          <a:xfrm>
            <a:off x="832104" y="5808980"/>
            <a:ext cx="10714038" cy="303530"/>
          </a:xfrm>
          <a:prstGeom prst="rect">
            <a:avLst/>
          </a:prstGeom>
          <a:noFill/>
        </p:spPr>
        <p:txBody>
          <a:bodyPr wrap="none" lIns="0" tIns="0" rIns="0" bIns="0" rtlCol="0" anchor="t"/>
          <a:lstStyle/>
          <a:p>
            <a:pPr algn="l">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文章主要介绍了什么是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好感认知差距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以及这种心态对人们社交的影响等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19427</Words>
  <Application>WPS 演示</Application>
  <PresentationFormat>宽屏</PresentationFormat>
  <Paragraphs>539</Paragraphs>
  <Slides>53</Slides>
  <Notes>48</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53</vt:i4>
      </vt:variant>
    </vt:vector>
  </HeadingPairs>
  <TitlesOfParts>
    <vt:vector size="68" baseType="lpstr">
      <vt:lpstr>Arial</vt:lpstr>
      <vt:lpstr>宋体</vt:lpstr>
      <vt:lpstr>Wingdings</vt:lpstr>
      <vt:lpstr>黑体</vt:lpstr>
      <vt:lpstr>黑体</vt:lpstr>
      <vt:lpstr>微软雅黑</vt:lpstr>
      <vt:lpstr>微软雅黑</vt:lpstr>
      <vt:lpstr>Times New Roman</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需修改</cp:lastModifiedBy>
  <cp:revision>5</cp:revision>
  <dcterms:created xsi:type="dcterms:W3CDTF">2025-11-03T10:08:00Z</dcterms:created>
  <dcterms:modified xsi:type="dcterms:W3CDTF">2025-11-06T12:37:54Z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9931DF198F314727B48E6554EE39A800_12</vt:lpwstr>
  </property>
  <property fmtid="{D5CDD505-2E9C-101B-9397-08002B2CF9AE}" pid="3" name="KSOProductBuildVer">
    <vt:lpwstr>2052-12.1.0.22529</vt:lpwstr>
  </property>
</Properties>
</file>